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</p:sldMasterIdLst>
  <p:sldIdLst>
    <p:sldId id="256" r:id="rId3"/>
    <p:sldId id="270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74" r:id="rId12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50B8C2-2F6C-46C8-93F8-0FCE3C5C4E0B}" type="doc">
      <dgm:prSet loTypeId="urn:microsoft.com/office/officeart/2008/layout/VerticalCurvedLis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B32026E-17BE-40F0-8B70-408C43B25BE4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22 099 «экономист на предприятии»</a:t>
          </a:r>
        </a:p>
      </dgm:t>
    </dgm:pt>
    <dgm:pt modelId="{EDE386C9-8FB1-4DF5-A31D-14B8ABF89370}" type="parTrans" cxnId="{599E58CA-2A8E-421D-8539-8F2DB10C2CDC}">
      <dgm:prSet/>
      <dgm:spPr/>
      <dgm:t>
        <a:bodyPr/>
        <a:lstStyle/>
        <a:p>
          <a:endParaRPr lang="ru-RU"/>
        </a:p>
      </dgm:t>
    </dgm:pt>
    <dgm:pt modelId="{A0284C0F-7563-47FC-9231-3EDD71B0CC9B}" type="sibTrans" cxnId="{599E58CA-2A8E-421D-8539-8F2DB10C2CDC}">
      <dgm:prSet/>
      <dgm:spPr/>
      <dgm:t>
        <a:bodyPr/>
        <a:lstStyle/>
        <a:p>
          <a:endParaRPr lang="ru-RU"/>
        </a:p>
      </dgm:t>
    </dgm:pt>
    <dgm:pt modelId="{764150CC-FC68-49A3-A350-B3E76B1A5F75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347 «инженер-сметчик» </a:t>
          </a:r>
        </a:p>
      </dgm:t>
    </dgm:pt>
    <dgm:pt modelId="{95AFB39C-8166-481A-B0B8-724E6C72C0E9}" type="parTrans" cxnId="{43C1E517-D9BD-4812-B118-3CE5A00AF46C}">
      <dgm:prSet/>
      <dgm:spPr/>
      <dgm:t>
        <a:bodyPr/>
        <a:lstStyle/>
        <a:p>
          <a:endParaRPr lang="ru-RU"/>
        </a:p>
      </dgm:t>
    </dgm:pt>
    <dgm:pt modelId="{C56AA150-12BB-44B9-BA4C-A8D3E1C761CB}" type="sibTrans" cxnId="{43C1E517-D9BD-4812-B118-3CE5A00AF46C}">
      <dgm:prSet/>
      <dgm:spPr/>
      <dgm:t>
        <a:bodyPr/>
        <a:lstStyle/>
        <a:p>
          <a:endParaRPr lang="ru-RU"/>
        </a:p>
      </dgm:t>
    </dgm:pt>
    <dgm:pt modelId="{B901D6C7-0021-4392-83BC-7703DCDBC5F2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225 «Бизнес-аналитик»</a:t>
          </a:r>
        </a:p>
      </dgm:t>
    </dgm:pt>
    <dgm:pt modelId="{F3FE6E44-9FCD-45A9-9DEE-0F2C31F9D287}" type="parTrans" cxnId="{D16BC439-A293-4E65-8239-97A897BDBDB8}">
      <dgm:prSet/>
      <dgm:spPr/>
      <dgm:t>
        <a:bodyPr/>
        <a:lstStyle/>
        <a:p>
          <a:endParaRPr lang="ru-RU"/>
        </a:p>
      </dgm:t>
    </dgm:pt>
    <dgm:pt modelId="{49782341-EC26-4D3C-B5C7-372CF89CD6EB}" type="sibTrans" cxnId="{D16BC439-A293-4E65-8239-97A897BDBDB8}">
      <dgm:prSet/>
      <dgm:spPr/>
      <dgm:t>
        <a:bodyPr/>
        <a:lstStyle/>
        <a:p>
          <a:endParaRPr lang="ru-RU"/>
        </a:p>
      </dgm:t>
    </dgm:pt>
    <dgm:pt modelId="{E9E75A7A-A28D-4B52-B654-C82C1B65CB5E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др.</a:t>
          </a:r>
        </a:p>
      </dgm:t>
    </dgm:pt>
    <dgm:pt modelId="{44CF1091-A89F-4AAC-840F-DC04531FD95C}" type="parTrans" cxnId="{B1BDEF0D-C734-4E8A-8325-E98D4D59618E}">
      <dgm:prSet/>
      <dgm:spPr/>
      <dgm:t>
        <a:bodyPr/>
        <a:lstStyle/>
        <a:p>
          <a:endParaRPr lang="ru-RU"/>
        </a:p>
      </dgm:t>
    </dgm:pt>
    <dgm:pt modelId="{662012EC-246E-488D-B865-8FAA15BA7C7C}" type="sibTrans" cxnId="{B1BDEF0D-C734-4E8A-8325-E98D4D59618E}">
      <dgm:prSet/>
      <dgm:spPr/>
      <dgm:t>
        <a:bodyPr/>
        <a:lstStyle/>
        <a:p>
          <a:endParaRPr lang="ru-RU"/>
        </a:p>
      </dgm:t>
    </dgm:pt>
    <dgm:pt modelId="{6B393528-5295-4A14-B6FB-87C0F0BCB2C2}" type="pres">
      <dgm:prSet presAssocID="{C850B8C2-2F6C-46C8-93F8-0FCE3C5C4E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26CA013-3579-4C88-B4C3-EF2C520BE46B}" type="pres">
      <dgm:prSet presAssocID="{C850B8C2-2F6C-46C8-93F8-0FCE3C5C4E0B}" presName="Name1" presStyleCnt="0"/>
      <dgm:spPr/>
    </dgm:pt>
    <dgm:pt modelId="{BB34A30A-652B-4F9F-9B82-BF27B83FF13E}" type="pres">
      <dgm:prSet presAssocID="{C850B8C2-2F6C-46C8-93F8-0FCE3C5C4E0B}" presName="cycle" presStyleCnt="0"/>
      <dgm:spPr/>
    </dgm:pt>
    <dgm:pt modelId="{084EBB13-847A-4AC1-9926-D2523B4277B6}" type="pres">
      <dgm:prSet presAssocID="{C850B8C2-2F6C-46C8-93F8-0FCE3C5C4E0B}" presName="srcNode" presStyleLbl="node1" presStyleIdx="0" presStyleCnt="4"/>
      <dgm:spPr/>
    </dgm:pt>
    <dgm:pt modelId="{D6E0FDFB-81B2-4685-9F08-D9E6EBB8BC42}" type="pres">
      <dgm:prSet presAssocID="{C850B8C2-2F6C-46C8-93F8-0FCE3C5C4E0B}" presName="conn" presStyleLbl="parChTrans1D2" presStyleIdx="0" presStyleCnt="1"/>
      <dgm:spPr/>
      <dgm:t>
        <a:bodyPr/>
        <a:lstStyle/>
        <a:p>
          <a:endParaRPr lang="ru-RU"/>
        </a:p>
      </dgm:t>
    </dgm:pt>
    <dgm:pt modelId="{C7425F9A-C1A8-4F0C-B3E3-B9792705EE71}" type="pres">
      <dgm:prSet presAssocID="{C850B8C2-2F6C-46C8-93F8-0FCE3C5C4E0B}" presName="extraNode" presStyleLbl="node1" presStyleIdx="0" presStyleCnt="4"/>
      <dgm:spPr/>
    </dgm:pt>
    <dgm:pt modelId="{C30D5FB0-4D4C-498C-9415-02B063CC40D9}" type="pres">
      <dgm:prSet presAssocID="{C850B8C2-2F6C-46C8-93F8-0FCE3C5C4E0B}" presName="dstNode" presStyleLbl="node1" presStyleIdx="0" presStyleCnt="4"/>
      <dgm:spPr/>
    </dgm:pt>
    <dgm:pt modelId="{B6CDD576-588C-440C-8A2B-2BAFDC9ECD63}" type="pres">
      <dgm:prSet presAssocID="{7B32026E-17BE-40F0-8B70-408C43B25BE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1F91E-1A00-4FE1-8F45-FA76FDCFFB4B}" type="pres">
      <dgm:prSet presAssocID="{7B32026E-17BE-40F0-8B70-408C43B25BE4}" presName="accent_1" presStyleCnt="0"/>
      <dgm:spPr/>
    </dgm:pt>
    <dgm:pt modelId="{F291378D-CA98-4CAA-A091-E2FD97D77C76}" type="pres">
      <dgm:prSet presAssocID="{7B32026E-17BE-40F0-8B70-408C43B25BE4}" presName="accentRepeatNode" presStyleLbl="solidFgAcc1" presStyleIdx="0" presStyleCnt="4"/>
      <dgm:spPr/>
    </dgm:pt>
    <dgm:pt modelId="{9CB9550A-50D0-4F4B-AEEC-BE2BF9A5D1FB}" type="pres">
      <dgm:prSet presAssocID="{764150CC-FC68-49A3-A350-B3E76B1A5F7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7653F-939F-468D-B235-06246A507330}" type="pres">
      <dgm:prSet presAssocID="{764150CC-FC68-49A3-A350-B3E76B1A5F75}" presName="accent_2" presStyleCnt="0"/>
      <dgm:spPr/>
    </dgm:pt>
    <dgm:pt modelId="{C2D95D10-ECC3-4666-AD06-738363A1B224}" type="pres">
      <dgm:prSet presAssocID="{764150CC-FC68-49A3-A350-B3E76B1A5F75}" presName="accentRepeatNode" presStyleLbl="solidFgAcc1" presStyleIdx="1" presStyleCnt="4"/>
      <dgm:spPr/>
    </dgm:pt>
    <dgm:pt modelId="{23E050BB-A888-44A6-A329-5A3F1CD9CD06}" type="pres">
      <dgm:prSet presAssocID="{B901D6C7-0021-4392-83BC-7703DCDBC5F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C94CB-A56D-487E-81D8-2AC3CD0619F3}" type="pres">
      <dgm:prSet presAssocID="{B901D6C7-0021-4392-83BC-7703DCDBC5F2}" presName="accent_3" presStyleCnt="0"/>
      <dgm:spPr/>
    </dgm:pt>
    <dgm:pt modelId="{20D74D56-3B51-46E6-A937-6D22657DADC5}" type="pres">
      <dgm:prSet presAssocID="{B901D6C7-0021-4392-83BC-7703DCDBC5F2}" presName="accentRepeatNode" presStyleLbl="solidFgAcc1" presStyleIdx="2" presStyleCnt="4"/>
      <dgm:spPr/>
    </dgm:pt>
    <dgm:pt modelId="{F0262973-1D5A-478A-ACF8-915A979A8B88}" type="pres">
      <dgm:prSet presAssocID="{E9E75A7A-A28D-4B52-B654-C82C1B65CB5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98CA8-F665-4699-8038-FC3A90812708}" type="pres">
      <dgm:prSet presAssocID="{E9E75A7A-A28D-4B52-B654-C82C1B65CB5E}" presName="accent_4" presStyleCnt="0"/>
      <dgm:spPr/>
    </dgm:pt>
    <dgm:pt modelId="{10DA243A-708C-41F9-9648-92610414F84F}" type="pres">
      <dgm:prSet presAssocID="{E9E75A7A-A28D-4B52-B654-C82C1B65CB5E}" presName="accentRepeatNode" presStyleLbl="solidFgAcc1" presStyleIdx="3" presStyleCnt="4"/>
      <dgm:spPr/>
    </dgm:pt>
  </dgm:ptLst>
  <dgm:cxnLst>
    <dgm:cxn modelId="{55936708-93DE-48C5-A6B7-A31051E97C89}" type="presOf" srcId="{B901D6C7-0021-4392-83BC-7703DCDBC5F2}" destId="{23E050BB-A888-44A6-A329-5A3F1CD9CD06}" srcOrd="0" destOrd="0" presId="urn:microsoft.com/office/officeart/2008/layout/VerticalCurvedList#1"/>
    <dgm:cxn modelId="{0E771985-E24B-4D86-972D-EC5BF655F291}" type="presOf" srcId="{7B32026E-17BE-40F0-8B70-408C43B25BE4}" destId="{B6CDD576-588C-440C-8A2B-2BAFDC9ECD63}" srcOrd="0" destOrd="0" presId="urn:microsoft.com/office/officeart/2008/layout/VerticalCurvedList#1"/>
    <dgm:cxn modelId="{E0098B4B-6BD7-48F1-8888-9C15CC40C9E3}" type="presOf" srcId="{C850B8C2-2F6C-46C8-93F8-0FCE3C5C4E0B}" destId="{6B393528-5295-4A14-B6FB-87C0F0BCB2C2}" srcOrd="0" destOrd="0" presId="urn:microsoft.com/office/officeart/2008/layout/VerticalCurvedList#1"/>
    <dgm:cxn modelId="{15390856-E2B9-45AF-994B-3C0012ACEBBB}" type="presOf" srcId="{A0284C0F-7563-47FC-9231-3EDD71B0CC9B}" destId="{D6E0FDFB-81B2-4685-9F08-D9E6EBB8BC42}" srcOrd="0" destOrd="0" presId="urn:microsoft.com/office/officeart/2008/layout/VerticalCurvedList#1"/>
    <dgm:cxn modelId="{43C1E517-D9BD-4812-B118-3CE5A00AF46C}" srcId="{C850B8C2-2F6C-46C8-93F8-0FCE3C5C4E0B}" destId="{764150CC-FC68-49A3-A350-B3E76B1A5F75}" srcOrd="1" destOrd="0" parTransId="{95AFB39C-8166-481A-B0B8-724E6C72C0E9}" sibTransId="{C56AA150-12BB-44B9-BA4C-A8D3E1C761CB}"/>
    <dgm:cxn modelId="{599E58CA-2A8E-421D-8539-8F2DB10C2CDC}" srcId="{C850B8C2-2F6C-46C8-93F8-0FCE3C5C4E0B}" destId="{7B32026E-17BE-40F0-8B70-408C43B25BE4}" srcOrd="0" destOrd="0" parTransId="{EDE386C9-8FB1-4DF5-A31D-14B8ABF89370}" sibTransId="{A0284C0F-7563-47FC-9231-3EDD71B0CC9B}"/>
    <dgm:cxn modelId="{B1BDEF0D-C734-4E8A-8325-E98D4D59618E}" srcId="{C850B8C2-2F6C-46C8-93F8-0FCE3C5C4E0B}" destId="{E9E75A7A-A28D-4B52-B654-C82C1B65CB5E}" srcOrd="3" destOrd="0" parTransId="{44CF1091-A89F-4AAC-840F-DC04531FD95C}" sibTransId="{662012EC-246E-488D-B865-8FAA15BA7C7C}"/>
    <dgm:cxn modelId="{D16BC439-A293-4E65-8239-97A897BDBDB8}" srcId="{C850B8C2-2F6C-46C8-93F8-0FCE3C5C4E0B}" destId="{B901D6C7-0021-4392-83BC-7703DCDBC5F2}" srcOrd="2" destOrd="0" parTransId="{F3FE6E44-9FCD-45A9-9DEE-0F2C31F9D287}" sibTransId="{49782341-EC26-4D3C-B5C7-372CF89CD6EB}"/>
    <dgm:cxn modelId="{E67C6648-AD87-494A-8CEF-6F52720B9EEC}" type="presOf" srcId="{E9E75A7A-A28D-4B52-B654-C82C1B65CB5E}" destId="{F0262973-1D5A-478A-ACF8-915A979A8B88}" srcOrd="0" destOrd="0" presId="urn:microsoft.com/office/officeart/2008/layout/VerticalCurvedList#1"/>
    <dgm:cxn modelId="{DB999808-F29E-4A79-9E78-8897E8CF3601}" type="presOf" srcId="{764150CC-FC68-49A3-A350-B3E76B1A5F75}" destId="{9CB9550A-50D0-4F4B-AEEC-BE2BF9A5D1FB}" srcOrd="0" destOrd="0" presId="urn:microsoft.com/office/officeart/2008/layout/VerticalCurvedList#1"/>
    <dgm:cxn modelId="{9E0236AC-BC91-404A-B288-BB94DF157B01}" type="presParOf" srcId="{6B393528-5295-4A14-B6FB-87C0F0BCB2C2}" destId="{A26CA013-3579-4C88-B4C3-EF2C520BE46B}" srcOrd="0" destOrd="0" presId="urn:microsoft.com/office/officeart/2008/layout/VerticalCurvedList#1"/>
    <dgm:cxn modelId="{4F1F9F71-55F3-4F4D-81D7-3DD738D1EFBF}" type="presParOf" srcId="{A26CA013-3579-4C88-B4C3-EF2C520BE46B}" destId="{BB34A30A-652B-4F9F-9B82-BF27B83FF13E}" srcOrd="0" destOrd="0" presId="urn:microsoft.com/office/officeart/2008/layout/VerticalCurvedList#1"/>
    <dgm:cxn modelId="{4B972363-DFA9-4C41-8A16-13A5210709B0}" type="presParOf" srcId="{BB34A30A-652B-4F9F-9B82-BF27B83FF13E}" destId="{084EBB13-847A-4AC1-9926-D2523B4277B6}" srcOrd="0" destOrd="0" presId="urn:microsoft.com/office/officeart/2008/layout/VerticalCurvedList#1"/>
    <dgm:cxn modelId="{BFF1EA2A-1248-465F-B5D6-A3E687753D35}" type="presParOf" srcId="{BB34A30A-652B-4F9F-9B82-BF27B83FF13E}" destId="{D6E0FDFB-81B2-4685-9F08-D9E6EBB8BC42}" srcOrd="1" destOrd="0" presId="urn:microsoft.com/office/officeart/2008/layout/VerticalCurvedList#1"/>
    <dgm:cxn modelId="{E9B5DF8A-5A06-4328-9437-6AB4114F3E20}" type="presParOf" srcId="{BB34A30A-652B-4F9F-9B82-BF27B83FF13E}" destId="{C7425F9A-C1A8-4F0C-B3E3-B9792705EE71}" srcOrd="2" destOrd="0" presId="urn:microsoft.com/office/officeart/2008/layout/VerticalCurvedList#1"/>
    <dgm:cxn modelId="{44D1BE76-7F76-4356-9473-579957379411}" type="presParOf" srcId="{BB34A30A-652B-4F9F-9B82-BF27B83FF13E}" destId="{C30D5FB0-4D4C-498C-9415-02B063CC40D9}" srcOrd="3" destOrd="0" presId="urn:microsoft.com/office/officeart/2008/layout/VerticalCurvedList#1"/>
    <dgm:cxn modelId="{A65176C6-A53E-4259-83A9-E672A9FA561E}" type="presParOf" srcId="{A26CA013-3579-4C88-B4C3-EF2C520BE46B}" destId="{B6CDD576-588C-440C-8A2B-2BAFDC9ECD63}" srcOrd="1" destOrd="0" presId="urn:microsoft.com/office/officeart/2008/layout/VerticalCurvedList#1"/>
    <dgm:cxn modelId="{3214F185-1904-4350-98B5-8A2A33094D7A}" type="presParOf" srcId="{A26CA013-3579-4C88-B4C3-EF2C520BE46B}" destId="{6291F91E-1A00-4FE1-8F45-FA76FDCFFB4B}" srcOrd="2" destOrd="0" presId="urn:microsoft.com/office/officeart/2008/layout/VerticalCurvedList#1"/>
    <dgm:cxn modelId="{C7B4C8BC-7225-4219-BDDC-EF81DF2FC033}" type="presParOf" srcId="{6291F91E-1A00-4FE1-8F45-FA76FDCFFB4B}" destId="{F291378D-CA98-4CAA-A091-E2FD97D77C76}" srcOrd="0" destOrd="0" presId="urn:microsoft.com/office/officeart/2008/layout/VerticalCurvedList#1"/>
    <dgm:cxn modelId="{799CF86F-17ED-4F0F-BA9D-49DB84525648}" type="presParOf" srcId="{A26CA013-3579-4C88-B4C3-EF2C520BE46B}" destId="{9CB9550A-50D0-4F4B-AEEC-BE2BF9A5D1FB}" srcOrd="3" destOrd="0" presId="urn:microsoft.com/office/officeart/2008/layout/VerticalCurvedList#1"/>
    <dgm:cxn modelId="{B77D8F69-B391-46CE-BB35-10B7CE86FBC3}" type="presParOf" srcId="{A26CA013-3579-4C88-B4C3-EF2C520BE46B}" destId="{40C7653F-939F-468D-B235-06246A507330}" srcOrd="4" destOrd="0" presId="urn:microsoft.com/office/officeart/2008/layout/VerticalCurvedList#1"/>
    <dgm:cxn modelId="{201EB0F3-84CA-4A4E-B126-28065CDED588}" type="presParOf" srcId="{40C7653F-939F-468D-B235-06246A507330}" destId="{C2D95D10-ECC3-4666-AD06-738363A1B224}" srcOrd="0" destOrd="0" presId="urn:microsoft.com/office/officeart/2008/layout/VerticalCurvedList#1"/>
    <dgm:cxn modelId="{5F3A711B-2E87-41BC-B8B8-6C7133F56BCA}" type="presParOf" srcId="{A26CA013-3579-4C88-B4C3-EF2C520BE46B}" destId="{23E050BB-A888-44A6-A329-5A3F1CD9CD06}" srcOrd="5" destOrd="0" presId="urn:microsoft.com/office/officeart/2008/layout/VerticalCurvedList#1"/>
    <dgm:cxn modelId="{38B5084E-720F-4FBE-964C-9243872A55ED}" type="presParOf" srcId="{A26CA013-3579-4C88-B4C3-EF2C520BE46B}" destId="{338C94CB-A56D-487E-81D8-2AC3CD0619F3}" srcOrd="6" destOrd="0" presId="urn:microsoft.com/office/officeart/2008/layout/VerticalCurvedList#1"/>
    <dgm:cxn modelId="{F7668892-2993-4E22-95BB-38FC5A246071}" type="presParOf" srcId="{338C94CB-A56D-487E-81D8-2AC3CD0619F3}" destId="{20D74D56-3B51-46E6-A937-6D22657DADC5}" srcOrd="0" destOrd="0" presId="urn:microsoft.com/office/officeart/2008/layout/VerticalCurvedList#1"/>
    <dgm:cxn modelId="{16FFBB7E-7DBC-4EC1-943F-54D435B206AE}" type="presParOf" srcId="{A26CA013-3579-4C88-B4C3-EF2C520BE46B}" destId="{F0262973-1D5A-478A-ACF8-915A979A8B88}" srcOrd="7" destOrd="0" presId="urn:microsoft.com/office/officeart/2008/layout/VerticalCurvedList#1"/>
    <dgm:cxn modelId="{18B4E473-52A0-4207-AA37-9FE1A8BC156F}" type="presParOf" srcId="{A26CA013-3579-4C88-B4C3-EF2C520BE46B}" destId="{FA298CA8-F665-4699-8038-FC3A90812708}" srcOrd="8" destOrd="0" presId="urn:microsoft.com/office/officeart/2008/layout/VerticalCurvedList#1"/>
    <dgm:cxn modelId="{E8006A12-F7EB-4BCE-82AB-004E6F90F810}" type="presParOf" srcId="{FA298CA8-F665-4699-8038-FC3A90812708}" destId="{10DA243A-708C-41F9-9648-92610414F84F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E0FDFB-81B2-4685-9F08-D9E6EBB8BC42}">
      <dsp:nvSpPr>
        <dsp:cNvPr id="0" name=""/>
        <dsp:cNvSpPr/>
      </dsp:nvSpPr>
      <dsp:spPr>
        <a:xfrm>
          <a:off x="-5446547" y="-833966"/>
          <a:ext cx="6485182" cy="6485182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DD576-588C-440C-8A2B-2BAFDC9ECD63}">
      <dsp:nvSpPr>
        <dsp:cNvPr id="0" name=""/>
        <dsp:cNvSpPr/>
      </dsp:nvSpPr>
      <dsp:spPr>
        <a:xfrm>
          <a:off x="543743" y="370350"/>
          <a:ext cx="5874056" cy="741085"/>
        </a:xfrm>
        <a:prstGeom prst="rect">
          <a:avLst/>
        </a:prstGeom>
        <a:solidFill>
          <a:schemeClr val="bg1">
            <a:lumMod val="7500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23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22 099 «экономист на предприятии»</a:t>
          </a:r>
        </a:p>
      </dsp:txBody>
      <dsp:txXfrm>
        <a:off x="543743" y="370350"/>
        <a:ext cx="5874056" cy="741085"/>
      </dsp:txXfrm>
    </dsp:sp>
    <dsp:sp modelId="{F291378D-CA98-4CAA-A091-E2FD97D77C76}">
      <dsp:nvSpPr>
        <dsp:cNvPr id="0" name=""/>
        <dsp:cNvSpPr/>
      </dsp:nvSpPr>
      <dsp:spPr>
        <a:xfrm>
          <a:off x="80565" y="277714"/>
          <a:ext cx="926356" cy="9263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9550A-50D0-4F4B-AEEC-BE2BF9A5D1FB}">
      <dsp:nvSpPr>
        <dsp:cNvPr id="0" name=""/>
        <dsp:cNvSpPr/>
      </dsp:nvSpPr>
      <dsp:spPr>
        <a:xfrm>
          <a:off x="968625" y="1482171"/>
          <a:ext cx="5449175" cy="741085"/>
        </a:xfrm>
        <a:prstGeom prst="rect">
          <a:avLst/>
        </a:prstGeom>
        <a:solidFill>
          <a:schemeClr val="bg1">
            <a:lumMod val="7500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23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347 «инженер-сметчик» </a:t>
          </a:r>
        </a:p>
      </dsp:txBody>
      <dsp:txXfrm>
        <a:off x="968625" y="1482171"/>
        <a:ext cx="5449175" cy="741085"/>
      </dsp:txXfrm>
    </dsp:sp>
    <dsp:sp modelId="{C2D95D10-ECC3-4666-AD06-738363A1B224}">
      <dsp:nvSpPr>
        <dsp:cNvPr id="0" name=""/>
        <dsp:cNvSpPr/>
      </dsp:nvSpPr>
      <dsp:spPr>
        <a:xfrm>
          <a:off x="505446" y="1389535"/>
          <a:ext cx="926356" cy="9263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050BB-A888-44A6-A329-5A3F1CD9CD06}">
      <dsp:nvSpPr>
        <dsp:cNvPr id="0" name=""/>
        <dsp:cNvSpPr/>
      </dsp:nvSpPr>
      <dsp:spPr>
        <a:xfrm>
          <a:off x="968625" y="2593992"/>
          <a:ext cx="5449175" cy="741085"/>
        </a:xfrm>
        <a:prstGeom prst="rect">
          <a:avLst/>
        </a:prstGeom>
        <a:solidFill>
          <a:schemeClr val="bg1">
            <a:lumMod val="7500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23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225 «Бизнес-аналитик»</a:t>
          </a:r>
        </a:p>
      </dsp:txBody>
      <dsp:txXfrm>
        <a:off x="968625" y="2593992"/>
        <a:ext cx="5449175" cy="741085"/>
      </dsp:txXfrm>
    </dsp:sp>
    <dsp:sp modelId="{20D74D56-3B51-46E6-A937-6D22657DADC5}">
      <dsp:nvSpPr>
        <dsp:cNvPr id="0" name=""/>
        <dsp:cNvSpPr/>
      </dsp:nvSpPr>
      <dsp:spPr>
        <a:xfrm>
          <a:off x="505446" y="2501356"/>
          <a:ext cx="926356" cy="9263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62973-1D5A-478A-ACF8-915A979A8B88}">
      <dsp:nvSpPr>
        <dsp:cNvPr id="0" name=""/>
        <dsp:cNvSpPr/>
      </dsp:nvSpPr>
      <dsp:spPr>
        <a:xfrm>
          <a:off x="543743" y="3705813"/>
          <a:ext cx="5874056" cy="741085"/>
        </a:xfrm>
        <a:prstGeom prst="rect">
          <a:avLst/>
        </a:prstGeom>
        <a:solidFill>
          <a:schemeClr val="bg1">
            <a:lumMod val="7500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23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др.</a:t>
          </a:r>
        </a:p>
      </dsp:txBody>
      <dsp:txXfrm>
        <a:off x="543743" y="3705813"/>
        <a:ext cx="5874056" cy="741085"/>
      </dsp:txXfrm>
    </dsp:sp>
    <dsp:sp modelId="{10DA243A-708C-41F9-9648-92610414F84F}">
      <dsp:nvSpPr>
        <dsp:cNvPr id="0" name=""/>
        <dsp:cNvSpPr/>
      </dsp:nvSpPr>
      <dsp:spPr>
        <a:xfrm>
          <a:off x="80565" y="3613177"/>
          <a:ext cx="926356" cy="9263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200" b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‹#›</a:t>
            </a:r>
            <a:endParaRPr sz="1600" b="0">
              <a:solidFill>
                <a:schemeClr val="tx2">
                  <a:lumMod val="75000"/>
                  <a:lumOff val="25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idx="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0515600"/>
              <a:gd name="ODFBottom" fmla="val 5915024"/>
              <a:gd name="ODFWidth" fmla="val 10515600"/>
              <a:gd name="ODFHeight" fmla="val 5915024"/>
            </a:gdLst>
            <a:ahLst/>
            <a:cxnLst/>
            <a:rect l="OXMLTextRectL" t="OXMLTextRectT" r="OXMLTextRectR" b="OXMLTextRect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defPPr/>
            <a:lvl1pPr marL="2286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 sz="1200" b="0">
                <a:solidFill>
                  <a:srgbClr val="154076"/>
                </a:solidFill>
              </a:defRPr>
            </a:lvl1pPr>
          </a:lstStyle>
          <a:p>
            <a:r>
              <a:t>Вставить изображение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200" b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‹#›</a:t>
            </a:r>
            <a:endParaRPr sz="1600" b="0">
              <a:solidFill>
                <a:schemeClr val="tx2">
                  <a:lumMod val="75000"/>
                  <a:lumOff val="25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297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ри диаграммы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0"/>
          </p:nvPr>
        </p:nvSpPr>
        <p:spPr>
          <a:xfrm>
            <a:off x="515938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5" name="Диаграмма 3"/>
          <p:cNvSpPr>
            <a:spLocks noGrp="1"/>
          </p:cNvSpPr>
          <p:nvPr>
            <p:ph type="chart" sz="quarter" idx="11"/>
          </p:nvPr>
        </p:nvSpPr>
        <p:spPr>
          <a:xfrm>
            <a:off x="4733130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6" name="Диаграмма 3"/>
          <p:cNvSpPr>
            <a:spLocks noGrp="1"/>
          </p:cNvSpPr>
          <p:nvPr>
            <p:ph type="chart" sz="quarter" idx="12"/>
          </p:nvPr>
        </p:nvSpPr>
        <p:spPr>
          <a:xfrm>
            <a:off x="8950322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733129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950326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72083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>
          <a:blip r:embed="rId2" cstate="print"/>
          <a:stretch>
            <a:fillRect t="-13000" b="-13000"/>
          </a:stretch>
        </a:blipFill>
        <a:effectLst/>
      </p:bgPr>
    </p:bg>
    <p:spTree>
      <p:nvGrpSpPr>
        <p:cNvPr id="1" name="Group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/>
                <a:ea typeface="Arial Narrow"/>
                <a:cs typeface="Arial Narrow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2/16/22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arrow"/>
                <a:ea typeface="Arial Narrow"/>
                <a:cs typeface="Arial Narrow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/>
                <a:ea typeface="Arial Narrow"/>
                <a:cs typeface="Arial Narrow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  <p:pic>
        <p:nvPicPr>
          <p:cNvPr id="8" name="Shape 8"/>
          <p:cNvPicPr/>
          <p:nvPr/>
        </p:nvPicPr>
        <p:blipFill>
          <a:blip r:embed="rId6" cstate="print"/>
          <a:srcRect r="76255"/>
          <a:stretch/>
        </p:blipFill>
        <p:spPr>
          <a:xfrm>
            <a:off x="11353799" y="371053"/>
            <a:ext cx="493551" cy="816685"/>
          </a:xfrm>
          <a:prstGeom prst="rect">
            <a:avLst/>
          </a:prstGeom>
        </p:spPr>
      </p:pic>
      <p:pic>
        <p:nvPicPr>
          <p:cNvPr id="10" name="Shape 10"/>
          <p:cNvPicPr/>
          <p:nvPr/>
        </p:nvPicPr>
        <p:blipFill>
          <a:blip r:embed="rId7" cstate="print"/>
          <a:stretch/>
        </p:blipFill>
        <p:spPr>
          <a:xfrm>
            <a:off x="0" y="480945"/>
            <a:ext cx="635000" cy="5969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9" r:id="rId3"/>
    <p:sldLayoutId id="2147483661" r:id="rId4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Montserrat"/>
          <a:ea typeface="Montserrat"/>
          <a:cs typeface="Montserrat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Verdana"/>
          <a:ea typeface="Verdana"/>
          <a:cs typeface="Verdana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Verdana"/>
          <a:ea typeface="Verdana"/>
          <a:cs typeface="Verdana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Verdana"/>
          <a:ea typeface="Verdana"/>
          <a:cs typeface="Verdana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Verdana"/>
          <a:ea typeface="Verdana"/>
          <a:cs typeface="Verdana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Verdana"/>
          <a:ea typeface="Verdana"/>
          <a:cs typeface="Verdana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t="-13000" b="-13000"/>
          </a:stretch>
        </a:blipFill>
        <a:effectLst/>
      </p:bgPr>
    </p:bg>
    <p:spTree>
      <p:nvGrpSpPr>
        <p:cNvPr id="1" name="Group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1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0.png"/><Relationship Id="rId9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/>
        </p:nvSpPr>
        <p:spPr>
          <a:xfrm>
            <a:off x="5176518" y="6385392"/>
            <a:ext cx="1838966" cy="27699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200" spc="300">
                <a:solidFill>
                  <a:schemeClr val="bg1"/>
                </a:solidFill>
              </a:rPr>
              <a:t>НИУ МГСУ 2022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745195" y="2891671"/>
            <a:ext cx="5626605" cy="707886"/>
          </a:xfrm>
          <a:prstGeom prst="rect">
            <a:avLst/>
          </a:prstGeom>
          <a:noFill/>
        </p:spPr>
        <p:txBody>
          <a:bodyPr wrap="none"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38.04.01</a:t>
            </a:r>
            <a:r>
              <a:rPr lang="ru-RU"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</a:br>
            <a:r>
              <a:rPr lang="ru-RU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ЭКОНОМИКА</a:t>
            </a:r>
            <a:endParaRPr lang="ru-RU" sz="4000" b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828354" y="3964110"/>
            <a:ext cx="911787" cy="369332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магистерская программа</a:t>
            </a:r>
          </a:p>
          <a:p>
            <a:endParaRPr lang="ru-RU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9" name="Shape 49"/>
          <p:cNvPicPr/>
          <p:nvPr/>
        </p:nvPicPr>
        <p:blipFill>
          <a:blip r:embed="rId2" cstate="print"/>
          <a:stretch/>
        </p:blipFill>
        <p:spPr>
          <a:xfrm>
            <a:off x="828354" y="615552"/>
            <a:ext cx="2479918" cy="9743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7654" y="4513205"/>
            <a:ext cx="7349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Профессиональная образовательная программа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Экономика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инвестиционно-строительной сферы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4530" y="225425"/>
            <a:ext cx="5570595" cy="3444014"/>
          </a:xfrm>
          <a:prstGeom prst="rect">
            <a:avLst/>
          </a:prstGeom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8609" y="4739272"/>
            <a:ext cx="4313391" cy="21187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721" y="95160"/>
            <a:ext cx="10515600" cy="1325562"/>
          </a:xfrm>
        </p:spPr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Контакты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142922"/>
            <a:ext cx="10284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Ответственный за </a:t>
            </a:r>
            <a:r>
              <a:rPr lang="ru-RU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профориентационную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деятельность  Института ЭУКСН: 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Судакова Анна  Александровна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Тел.: 7 (495) 287-49-17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вн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. 30-03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моб. тел. 8(900)143-08-30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Shape 57"/>
          <p:cNvSpPr/>
          <p:nvPr/>
        </p:nvSpPr>
        <p:spPr>
          <a:xfrm>
            <a:off x="357316" y="1153538"/>
            <a:ext cx="77681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</p:spTree>
    <p:extLst>
      <p:ext uri="{BB962C8B-B14F-4D97-AF65-F5344CB8AC3E}">
        <p14:creationId xmlns:p14="http://schemas.microsoft.com/office/powerpoint/2010/main" xmlns="" val="76500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/>
          <p:cNvSpPr txBox="1"/>
          <p:nvPr/>
        </p:nvSpPr>
        <p:spPr>
          <a:xfrm>
            <a:off x="4628514" y="1002535"/>
            <a:ext cx="6584884" cy="2302525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динамичных условиях, экономика строительства – одно из самых важных и ответственных направлений развития отрасли. Если вы принимаете решение стать экономистом, непременно выбирайте область деятельности, связанную с ее конкретным реальным сектором – это гарантия трудоустройства по специальности.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5253" y="3448685"/>
            <a:ext cx="794256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в этом смысле – самый емкий, перспективный и динамично развивающийся сегмент рынка. В нашем университете, вместе с общими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мическими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компетенциями, вас научат именно отраслевой экономике. Вы приобретете необходимый набор инженерных знаний и навыки экономического моделирования и прогнозирования в самой масштабной, инфраструктурной, социально-ориентированной, мультипликативной и высокотехнологичной отрасли – строительстве.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3725"/>
            <a:ext cx="4430060" cy="27211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2061" y="3503363"/>
            <a:ext cx="4009939" cy="263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29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6740" y="341523"/>
            <a:ext cx="101281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строительство ориентировано на новый уровень экономического анализа – оценку стоимости всего жизненного цикла зданий и сооружений на этапе инвестиционного замысла и проектирования. Вместе с профессиональными компетенциями в области ценообразования и сметного нормирования вы научитесь управлять инвестиционно-строительными проектами и программами, станете специалистом в управлении инновациями и бюджетном планировании всех уровней.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2243" y="291626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наличия первого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инженерно-строительного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 по экономике инвестиционно-строительной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достичь высот профессионального мастерства с наименьшими затратами времени и ресурсов.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3012" y="2601309"/>
            <a:ext cx="6566307" cy="30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29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/>
          <p:nvPr/>
        </p:nvSpPr>
        <p:spPr>
          <a:xfrm>
            <a:off x="595049" y="759445"/>
            <a:ext cx="10519410" cy="1484630"/>
          </a:xfrm>
          <a:prstGeom prst="rect">
            <a:avLst/>
          </a:prstGeom>
        </p:spPr>
        <p:txBody>
          <a:bodyPr lIns="91430" tIns="45715" rIns="91430" bIns="45715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в строительстве охватывает весь жизненный цикл строительной продукции, от разработки идеи будущего здания/сооружения, строительство, эксплуатация и ликвидация. И на каждой стадии необходимы квалифицированные сотрудники осуществляющие свою профессиональную деятельность на стыке инженерных наук, экономики и управления.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61" y="3800330"/>
            <a:ext cx="3507441" cy="20720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1005" y="2746463"/>
            <a:ext cx="3161605" cy="2107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5867" y="3551190"/>
            <a:ext cx="3167600" cy="2036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7559" y="2746463"/>
            <a:ext cx="3331779" cy="22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29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/>
          <p:nvPr/>
        </p:nvSpPr>
        <p:spPr>
          <a:xfrm>
            <a:off x="627032" y="624309"/>
            <a:ext cx="5662951" cy="2439763"/>
          </a:xfrm>
          <a:prstGeom prst="rect">
            <a:avLst/>
          </a:prstGeom>
        </p:spPr>
        <p:txBody>
          <a:bodyPr lIns="91430" tIns="45715" rIns="91430" bIns="45715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один из самых динамично развивающихся видов экономической деятельности. Практически все общественные потребности удовлетворяются непосредственно отраслью, либо с ее привлечением. Что делает ее высококвалифицированных работников востребованными на рынке труда.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4847" y="1018141"/>
            <a:ext cx="4905462" cy="2558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543" y="3157545"/>
            <a:ext cx="5662951" cy="33543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25444" y="4019281"/>
            <a:ext cx="51842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строительство объединяет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млн. чел., и является одним из самых значимых видов экономической деятельности, аккумулируя более 5% ВВП страны.</a:t>
            </a:r>
          </a:p>
        </p:txBody>
      </p:sp>
    </p:spTree>
    <p:extLst>
      <p:ext uri="{BB962C8B-B14F-4D97-AF65-F5344CB8AC3E}">
        <p14:creationId xmlns:p14="http://schemas.microsoft.com/office/powerpoint/2010/main" xmlns="" val="424429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/>
          <p:nvPr/>
        </p:nvSpPr>
        <p:spPr>
          <a:xfrm>
            <a:off x="225484" y="1059582"/>
            <a:ext cx="5718357" cy="3459866"/>
          </a:xfrm>
          <a:prstGeom prst="rect">
            <a:avLst/>
          </a:prstGeom>
        </p:spPr>
        <p:txBody>
          <a:bodyPr lIns="91430" tIns="45715" rIns="91430" bIns="45715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программы «Экономика инвестиционно-строительной сферы» найдет работу в инвестиционно-строительных, девелоперских и эксплуатирующих организациях, а также на предприятиях реального сектора экономики, профильных и смежных финансово-экономических структурах федеральных, региональных и муниципальных органов государственной власти.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9764" y="625072"/>
            <a:ext cx="5170098" cy="3211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4345" y="4084238"/>
            <a:ext cx="5274727" cy="236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29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669" y="1305948"/>
            <a:ext cx="2091718" cy="8807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2396" t="15336" r="64761" b="79024"/>
          <a:stretch>
            <a:fillRect/>
          </a:stretch>
        </p:blipFill>
        <p:spPr>
          <a:xfrm>
            <a:off x="840669" y="2218722"/>
            <a:ext cx="3288997" cy="7412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235" y="3155862"/>
            <a:ext cx="861534" cy="943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7878" y="3298920"/>
            <a:ext cx="3115239" cy="657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9629" y="4099322"/>
            <a:ext cx="2033506" cy="980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63464" y="4099322"/>
            <a:ext cx="1071768" cy="1071768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/>
        </p:nvGraphicFramePr>
        <p:xfrm>
          <a:off x="4285879" y="816296"/>
          <a:ext cx="6484884" cy="4817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424429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104" y="626091"/>
            <a:ext cx="2920873" cy="19378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104" y="3024145"/>
            <a:ext cx="2920873" cy="1947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1004" y="626089"/>
            <a:ext cx="3013601" cy="19378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1003" y="3024144"/>
            <a:ext cx="3013601" cy="19367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89138" y="626091"/>
            <a:ext cx="509271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Риск-менеджмент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деятельность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анализ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Сметное дело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Себестоимость и калькуляция затрат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Инжиниринг организационных структур и процессов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многое другое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29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6634" y="699475"/>
            <a:ext cx="4705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деятельность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8816" y="1587402"/>
            <a:ext cx="40240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готовить аналитические материалы для оценки мероприятий в области экономической политики и принятия стратегических решений на микро- и макроуровне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12169" y="1587402"/>
            <a:ext cx="30871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анализировать и использовать различные источники информации для проведения экономических расчетов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35615" y="1566721"/>
            <a:ext cx="39518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составлять прогноз основных социально-экономических показателей деятельности предприятия, отрасли, региона и экономики в целом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350818" y="1161140"/>
            <a:ext cx="3738587" cy="426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89404" y="1161140"/>
            <a:ext cx="1" cy="4262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89405" y="1161140"/>
            <a:ext cx="3622155" cy="4055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44076" y="3561830"/>
            <a:ext cx="609746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организационно-управленческая деятельность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8816" y="4398625"/>
            <a:ext cx="48227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руководить экономическими службами и подразделениями на предприятиях и организациях различных форм собственности, в органах государственной и муниципальной власти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25560" y="43986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разрабатывать варианты управленческих решений и обосновывать их выбор на основе критериев социально-экономической эффективности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740870" y="3961940"/>
            <a:ext cx="3348535" cy="4366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89405" y="3961940"/>
            <a:ext cx="3418750" cy="4366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4295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ZColor 9">
      <a:dk1>
        <a:srgbClr val="000000"/>
      </a:dk1>
      <a:lt1>
        <a:srgbClr val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ZColor 9">
      <a:dk1>
        <a:srgbClr val="000000"/>
      </a:dk1>
      <a:lt1>
        <a:srgbClr val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24</TotalTime>
  <Words>487</Words>
  <Application>Microsoft Office PowerPoint</Application>
  <DocSecurity>0</DocSecurity>
  <PresentationFormat>Произвольный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SudakovaAA</cp:lastModifiedBy>
  <cp:revision>9</cp:revision>
  <dcterms:modified xsi:type="dcterms:W3CDTF">2022-06-27T08:38:54Z</dcterms:modified>
</cp:coreProperties>
</file>